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3"/>
  </p:sldMasterIdLst>
  <p:notesMasterIdLst>
    <p:notesMasterId r:id="rId20"/>
  </p:notesMasterIdLst>
  <p:handoutMasterIdLst>
    <p:handoutMasterId r:id="rId21"/>
  </p:handoutMasterIdLst>
  <p:sldIdLst>
    <p:sldId id="257" r:id="rId4"/>
    <p:sldId id="263" r:id="rId5"/>
    <p:sldId id="1690" r:id="rId6"/>
    <p:sldId id="1697" r:id="rId7"/>
    <p:sldId id="1662" r:id="rId8"/>
    <p:sldId id="1672" r:id="rId9"/>
    <p:sldId id="1564" r:id="rId10"/>
    <p:sldId id="1607" r:id="rId11"/>
    <p:sldId id="1691" r:id="rId12"/>
    <p:sldId id="1677" r:id="rId13"/>
    <p:sldId id="1692" r:id="rId14"/>
    <p:sldId id="1694" r:id="rId15"/>
    <p:sldId id="1695" r:id="rId16"/>
    <p:sldId id="265" r:id="rId17"/>
    <p:sldId id="261" r:id="rId18"/>
    <p:sldId id="260"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070" autoAdjust="0"/>
    <p:restoredTop sz="87459" autoAdjust="0"/>
  </p:normalViewPr>
  <p:slideViewPr>
    <p:cSldViewPr snapToGrid="0">
      <p:cViewPr varScale="1">
        <p:scale>
          <a:sx n="84" d="100"/>
          <a:sy n="84" d="100"/>
        </p:scale>
        <p:origin x="216" y="134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1.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6/22/18 9:59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6/22/18 9:59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6/22/18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292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6/22/18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4921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the time of this writing, the </a:t>
            </a:r>
            <a:r>
              <a:rPr lang="en-US" baseline="0" dirty="0" err="1"/>
              <a:t>Microsoft.Identity.Client</a:t>
            </a:r>
            <a:r>
              <a:rPr lang="en-US" baseline="0" dirty="0"/>
              <a:t> package is pre-release, make sure to include pre-release packages either using the checkbox in the GUI or including the –pre switch on the command line during preview. </a:t>
            </a:r>
          </a:p>
          <a:p>
            <a:endParaRPr lang="en-US" baseline="0" dirty="0"/>
          </a:p>
          <a:p>
            <a:r>
              <a:rPr lang="en-US" baseline="0" dirty="0"/>
              <a:t>Once the production bits are released, make sure to use the production version.</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7968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2849880"/>
            <a:ext cx="6804343" cy="2015239"/>
          </a:xfrm>
        </p:spPr>
        <p:txBody>
          <a:bodyPr/>
          <a:lstStyle/>
          <a:p>
            <a:r>
              <a:rPr lang="en-US" dirty="0"/>
              <a:t>Build MVC apps with the Microsoft Graph .NET SDK</a:t>
            </a:r>
          </a:p>
        </p:txBody>
      </p:sp>
      <p:sp>
        <p:nvSpPr>
          <p:cNvPr id="5" name="Text Placeholder 4"/>
          <p:cNvSpPr>
            <a:spLocks noGrp="1"/>
          </p:cNvSpPr>
          <p:nvPr>
            <p:ph type="body" sz="quarter" idx="12"/>
          </p:nvPr>
        </p:nvSpPr>
        <p:spPr/>
        <p:txBody>
          <a:bodyPr/>
          <a:lstStyle/>
          <a:p>
            <a:r>
              <a:rPr lang="en-US" dirty="0"/>
              <a:t>Build an ASP.NET MVC web application using Microsoft Graph</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Account + Azure AD</a:t>
            </a:r>
            <a:endParaRPr lang="en-US" dirty="0"/>
          </a:p>
        </p:txBody>
      </p:sp>
      <p:sp>
        <p:nvSpPr>
          <p:cNvPr id="5" name="Text Placeholder 4"/>
          <p:cNvSpPr>
            <a:spLocks noGrp="1"/>
          </p:cNvSpPr>
          <p:nvPr>
            <p:ph type="body" sz="quarter" idx="10"/>
          </p:nvPr>
        </p:nvSpPr>
        <p:spPr>
          <a:xfrm>
            <a:off x="465138" y="1919804"/>
            <a:ext cx="11533187" cy="3619452"/>
          </a:xfrm>
        </p:spPr>
        <p:txBody>
          <a:bodyPr/>
          <a:lstStyle/>
          <a:p>
            <a:r>
              <a:rPr lang="en-US" sz="2400" dirty="0"/>
              <a:t>Many apps want to sign users in from both Microsoft account and Azure AD</a:t>
            </a:r>
          </a:p>
          <a:p>
            <a:endParaRPr lang="en-US" sz="2400" dirty="0"/>
          </a:p>
          <a:p>
            <a:pPr lvl="1"/>
            <a:r>
              <a:rPr lang="en-US" sz="2000" dirty="0"/>
              <a:t>Single endpoint, OpenID Connect and OAuth 2.0</a:t>
            </a:r>
          </a:p>
          <a:p>
            <a:pPr lvl="1"/>
            <a:r>
              <a:rPr lang="en-US" sz="2000" dirty="0"/>
              <a:t>Single SDK</a:t>
            </a:r>
          </a:p>
          <a:p>
            <a:pPr lvl="1"/>
            <a:r>
              <a:rPr lang="en-US" sz="2000" dirty="0"/>
              <a:t>Single end user sign in experience</a:t>
            </a:r>
          </a:p>
          <a:p>
            <a:pPr lvl="1"/>
            <a:r>
              <a:rPr lang="en-US" sz="2000" dirty="0"/>
              <a:t>Single app registration experience</a:t>
            </a:r>
          </a:p>
          <a:p>
            <a:endParaRPr lang="en-US" sz="2400" dirty="0"/>
          </a:p>
          <a:p>
            <a:r>
              <a:rPr lang="en-US" sz="2400" dirty="0"/>
              <a:t>Works with Microsoft Graph </a:t>
            </a:r>
          </a:p>
          <a:p>
            <a:pPr lvl="1"/>
            <a:endParaRPr lang="en-US" sz="2400" dirty="0"/>
          </a:p>
          <a:p>
            <a:pPr lvl="1"/>
            <a:r>
              <a:rPr lang="en-US" sz="2000" dirty="0"/>
              <a:t>Single API endpoint, business and consumer data</a:t>
            </a:r>
          </a:p>
        </p:txBody>
      </p:sp>
    </p:spTree>
    <p:extLst>
      <p:ext uri="{BB962C8B-B14F-4D97-AF65-F5344CB8AC3E}">
        <p14:creationId xmlns:p14="http://schemas.microsoft.com/office/powerpoint/2010/main" val="38591585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Creating an ASP.NET web application configured with MSAL &amp; OWIN middleware for authentication with Azure AD</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6010CA8A-9AEF-FF48-BF41-180859B1BF9F}"/>
              </a:ext>
            </a:extLst>
          </p:cNvPr>
          <p:cNvPicPr>
            <a:picLocks noGrp="1" noChangeAspect="1"/>
          </p:cNvPicPr>
          <p:nvPr>
            <p:ph type="pic" sz="quarter" idx="14"/>
          </p:nvPr>
        </p:nvPicPr>
        <p:blipFill>
          <a:blip r:embed="rId2"/>
          <a:srcRect l="1765" r="1765"/>
          <a:stretch>
            <a:fillRect/>
          </a:stretch>
        </p:blipFill>
        <p:spPr/>
      </p:pic>
      <p:pic>
        <p:nvPicPr>
          <p:cNvPr id="20" name="Picture Placeholder 19">
            <a:extLst>
              <a:ext uri="{FF2B5EF4-FFF2-40B4-BE49-F238E27FC236}">
                <a16:creationId xmlns:a16="http://schemas.microsoft.com/office/drawing/2014/main" id="{FAD98AB1-22A7-4942-B20F-542A6D6720FC}"/>
              </a:ext>
            </a:extLst>
          </p:cNvPr>
          <p:cNvPicPr>
            <a:picLocks noGrp="1" noChangeAspect="1"/>
          </p:cNvPicPr>
          <p:nvPr>
            <p:ph type="pic" sz="quarter" idx="15"/>
          </p:nvPr>
        </p:nvPicPr>
        <p:blipFill>
          <a:blip r:embed="rId3"/>
          <a:srcRect l="293" r="293"/>
          <a:stretch>
            <a:fillRect/>
          </a:stretch>
        </p:blipFill>
        <p:spPr/>
      </p:pic>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Create ASP.NET MVC Web Application</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790858"/>
          </a:xfrm>
        </p:spPr>
        <p:txBody>
          <a:bodyPr/>
          <a:lstStyle/>
          <a:p>
            <a:r>
              <a:rPr lang="en-US" dirty="0">
                <a:latin typeface="+mj-lt"/>
              </a:rPr>
              <a:t>Create the ASP.NET MVC web application</a:t>
            </a:r>
          </a:p>
          <a:p>
            <a:r>
              <a:rPr lang="en-US" b="0" dirty="0">
                <a:solidFill>
                  <a:schemeClr val="tx1"/>
                </a:solidFill>
              </a:rPr>
              <a:t>Do not use the Visual Studio wizard to configure authentication</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790858"/>
          </a:xfrm>
        </p:spPr>
        <p:txBody>
          <a:bodyPr/>
          <a:lstStyle/>
          <a:p>
            <a:r>
              <a:rPr lang="en-US" dirty="0"/>
              <a:t>Configure it to use SSL</a:t>
            </a:r>
          </a:p>
          <a:p>
            <a:r>
              <a:rPr lang="en-US" dirty="0">
                <a:solidFill>
                  <a:schemeClr val="tx1"/>
                </a:solidFill>
                <a:latin typeface="+mn-lt"/>
              </a:rPr>
              <a:t>The redirect URL must be HTTPS to work with Azure AD applications</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790858"/>
          </a:xfrm>
        </p:spPr>
        <p:txBody>
          <a:bodyPr/>
          <a:lstStyle/>
          <a:p>
            <a:r>
              <a:rPr lang="en-US" dirty="0"/>
              <a:t>Configure it for MSAL &amp; OWIN middleware</a:t>
            </a:r>
          </a:p>
          <a:p>
            <a:r>
              <a:rPr lang="en-US" dirty="0">
                <a:solidFill>
                  <a:schemeClr val="tx1"/>
                </a:solidFill>
                <a:latin typeface="+mn-lt"/>
              </a:rPr>
              <a:t>This involves installing a few NuGet packages and modifying the project code.</a:t>
            </a:r>
          </a:p>
        </p:txBody>
      </p:sp>
      <p:pic>
        <p:nvPicPr>
          <p:cNvPr id="18" name="Picture 17">
            <a:extLst>
              <a:ext uri="{FF2B5EF4-FFF2-40B4-BE49-F238E27FC236}">
                <a16:creationId xmlns:a16="http://schemas.microsoft.com/office/drawing/2014/main" id="{D595B049-41A4-0048-B42B-547DE27CFD43}"/>
              </a:ext>
            </a:extLst>
          </p:cNvPr>
          <p:cNvPicPr>
            <a:picLocks noChangeAspect="1"/>
          </p:cNvPicPr>
          <p:nvPr/>
        </p:nvPicPr>
        <p:blipFill>
          <a:blip r:embed="rId4"/>
          <a:stretch>
            <a:fillRect/>
          </a:stretch>
        </p:blipFill>
        <p:spPr>
          <a:xfrm>
            <a:off x="8204301" y="2553008"/>
            <a:ext cx="3722419" cy="1193083"/>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0F67E57-191F-0447-A19F-80893C555C57}"/>
              </a:ext>
            </a:extLst>
          </p:cNvPr>
          <p:cNvSpPr>
            <a:spLocks noGrp="1"/>
          </p:cNvSpPr>
          <p:nvPr>
            <p:ph type="title"/>
          </p:nvPr>
        </p:nvSpPr>
        <p:spPr/>
        <p:txBody>
          <a:bodyPr/>
          <a:lstStyle/>
          <a:p>
            <a:r>
              <a:rPr lang="en-US" dirty="0"/>
              <a:t>Install NuGet Packages</a:t>
            </a:r>
          </a:p>
        </p:txBody>
      </p:sp>
      <p:sp>
        <p:nvSpPr>
          <p:cNvPr id="10" name="Text Placeholder 9">
            <a:extLst>
              <a:ext uri="{FF2B5EF4-FFF2-40B4-BE49-F238E27FC236}">
                <a16:creationId xmlns:a16="http://schemas.microsoft.com/office/drawing/2014/main" id="{C97E5A2E-33F6-1144-B1D8-E0D612E56DF3}"/>
              </a:ext>
            </a:extLst>
          </p:cNvPr>
          <p:cNvSpPr>
            <a:spLocks noGrp="1"/>
          </p:cNvSpPr>
          <p:nvPr>
            <p:ph type="body" sz="quarter" idx="10"/>
          </p:nvPr>
        </p:nvSpPr>
        <p:spPr>
          <a:xfrm>
            <a:off x="465138" y="1919804"/>
            <a:ext cx="11533187" cy="4001095"/>
          </a:xfrm>
        </p:spPr>
        <p:txBody>
          <a:bodyPr/>
          <a:lstStyle/>
          <a:p>
            <a:r>
              <a:rPr lang="en-US" dirty="0"/>
              <a:t>Microsoft’s Authentication Library (MSAL) &amp; OWIN middleware is distributed using </a:t>
            </a:r>
            <a:r>
              <a:rPr lang="en-US" dirty="0" err="1"/>
              <a:t>pacakges</a:t>
            </a:r>
            <a:endParaRPr lang="en-US" dirty="0"/>
          </a:p>
          <a:p>
            <a:endParaRPr lang="en-US" dirty="0"/>
          </a:p>
          <a:p>
            <a:r>
              <a:rPr lang="en-US" dirty="0"/>
              <a:t>The following NuGet packages include MSAL, OWIN middleware and dependent packages:</a:t>
            </a:r>
          </a:p>
          <a:p>
            <a:endParaRPr lang="en-US" dirty="0"/>
          </a:p>
          <a:p>
            <a:pPr marL="342900" indent="-342900">
              <a:buFont typeface="Arial" panose="020B0604020202020204" pitchFamily="34" charset="0"/>
              <a:buChar char="•"/>
            </a:pPr>
            <a:r>
              <a:rPr lang="en-US" dirty="0"/>
              <a:t>Install-Package </a:t>
            </a:r>
            <a:r>
              <a:rPr lang="en-US" dirty="0" err="1"/>
              <a:t>Microsoft.Identity.Client</a:t>
            </a:r>
            <a:r>
              <a:rPr lang="en-US" dirty="0"/>
              <a:t> -Pre </a:t>
            </a:r>
          </a:p>
          <a:p>
            <a:pPr marL="342900" indent="-342900">
              <a:buFont typeface="Arial" panose="020B0604020202020204" pitchFamily="34" charset="0"/>
              <a:buChar char="•"/>
            </a:pPr>
            <a:r>
              <a:rPr lang="en-US" dirty="0"/>
              <a:t>Install-Package </a:t>
            </a:r>
            <a:r>
              <a:rPr lang="en-US" dirty="0" err="1"/>
              <a:t>Microsoft.IdentityModel.Tokens</a:t>
            </a:r>
            <a:r>
              <a:rPr lang="en-US" dirty="0"/>
              <a:t> </a:t>
            </a:r>
          </a:p>
          <a:p>
            <a:pPr marL="342900" indent="-342900">
              <a:buFont typeface="Arial" panose="020B0604020202020204" pitchFamily="34" charset="0"/>
              <a:buChar char="•"/>
            </a:pPr>
            <a:r>
              <a:rPr lang="en-US" dirty="0"/>
              <a:t>Install-Package </a:t>
            </a:r>
            <a:r>
              <a:rPr lang="en-US" dirty="0" err="1"/>
              <a:t>Microsoft.Owin</a:t>
            </a:r>
            <a:r>
              <a:rPr lang="en-US" dirty="0"/>
              <a:t> </a:t>
            </a:r>
          </a:p>
          <a:p>
            <a:pPr marL="342900" indent="-342900">
              <a:buFont typeface="Arial" panose="020B0604020202020204" pitchFamily="34" charset="0"/>
              <a:buChar char="•"/>
            </a:pPr>
            <a:r>
              <a:rPr lang="en-US" dirty="0"/>
              <a:t>Install-Package </a:t>
            </a:r>
            <a:r>
              <a:rPr lang="en-US" dirty="0" err="1"/>
              <a:t>Microsoft.Owin.Host.SystemWeb</a:t>
            </a:r>
            <a:r>
              <a:rPr lang="en-US" dirty="0"/>
              <a:t> </a:t>
            </a:r>
          </a:p>
          <a:p>
            <a:pPr marL="342900" indent="-342900">
              <a:buFont typeface="Arial" panose="020B0604020202020204" pitchFamily="34" charset="0"/>
              <a:buChar char="•"/>
            </a:pPr>
            <a:r>
              <a:rPr lang="en-US" dirty="0"/>
              <a:t>Install-Package </a:t>
            </a:r>
            <a:r>
              <a:rPr lang="en-US" dirty="0" err="1"/>
              <a:t>Microsoft.Owin.Security.Cookies</a:t>
            </a:r>
            <a:r>
              <a:rPr lang="en-US" dirty="0"/>
              <a:t> </a:t>
            </a:r>
          </a:p>
          <a:p>
            <a:pPr marL="342900" indent="-342900">
              <a:buFont typeface="Arial" panose="020B0604020202020204" pitchFamily="34" charset="0"/>
              <a:buChar char="•"/>
            </a:pPr>
            <a:r>
              <a:rPr lang="en-US" dirty="0"/>
              <a:t>Install-Package </a:t>
            </a:r>
            <a:r>
              <a:rPr lang="en-US" dirty="0" err="1"/>
              <a:t>Microsoft.Owin.Security.OpenIdConnect</a:t>
            </a:r>
            <a:r>
              <a:rPr lang="en-US" dirty="0"/>
              <a:t> </a:t>
            </a:r>
          </a:p>
          <a:p>
            <a:pPr marL="342900" indent="-342900">
              <a:buFont typeface="Arial" panose="020B0604020202020204" pitchFamily="34" charset="0"/>
              <a:buChar char="•"/>
            </a:pPr>
            <a:r>
              <a:rPr lang="en-US" dirty="0"/>
              <a:t>Install-Package </a:t>
            </a:r>
            <a:r>
              <a:rPr lang="en-US" dirty="0" err="1"/>
              <a:t>System.IdentityModel.Tokens.Jwt</a:t>
            </a:r>
            <a:endParaRPr lang="en-US" dirty="0"/>
          </a:p>
        </p:txBody>
      </p:sp>
    </p:spTree>
    <p:extLst>
      <p:ext uri="{BB962C8B-B14F-4D97-AF65-F5344CB8AC3E}">
        <p14:creationId xmlns:p14="http://schemas.microsoft.com/office/powerpoint/2010/main" val="26358724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API</a:t>
            </a:r>
          </a:p>
          <a:p>
            <a:pPr>
              <a:spcBef>
                <a:spcPts val="1200"/>
              </a:spcBef>
            </a:pPr>
            <a:r>
              <a:rPr lang="en-US" sz="2000" dirty="0"/>
              <a:t>Getting started</a:t>
            </a:r>
          </a:p>
          <a:p>
            <a:pPr>
              <a:spcBef>
                <a:spcPts val="1200"/>
              </a:spcBef>
            </a:pPr>
            <a:r>
              <a:rPr lang="en-US" sz="2000" dirty="0"/>
              <a:t>SDKs &amp; Code Samples</a:t>
            </a:r>
          </a:p>
          <a:p>
            <a:pPr>
              <a:spcBef>
                <a:spcPts val="1200"/>
              </a:spcBef>
            </a:pPr>
            <a:r>
              <a:rPr lang="en-US" sz="2000" dirty="0"/>
              <a:t>Resources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a:extLst/>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6760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Graph, gateway to Office 365</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Single resource that proxies multiple Microsoft services</a:t>
            </a:r>
          </a:p>
          <a:p>
            <a:endParaRPr lang="en-US" sz="2400" dirty="0"/>
          </a:p>
          <a:p>
            <a:r>
              <a:rPr lang="en-US" sz="2400" dirty="0"/>
              <a:t>Allows for easy traversal of objects and relationships</a:t>
            </a:r>
          </a:p>
          <a:p>
            <a:endParaRPr lang="en-US" sz="2400" dirty="0"/>
          </a:p>
          <a:p>
            <a:r>
              <a:rPr lang="en-US" sz="2400" dirty="0"/>
              <a:t>Simplifies token acquisition and management</a:t>
            </a:r>
          </a:p>
          <a:p>
            <a:endParaRPr lang="en-US" sz="2400" dirty="0"/>
          </a:p>
          <a:p>
            <a:r>
              <a:rPr lang="en-US" sz="2400" dirty="0"/>
              <a:t>Eliminates the need to traditional discovery (using “me” and “</a:t>
            </a:r>
            <a:r>
              <a:rPr lang="en-US" sz="2400" dirty="0" err="1"/>
              <a:t>myorganization</a:t>
            </a:r>
            <a:r>
              <a:rPr lang="en-US" sz="2400" dirty="0"/>
              <a:t>”)</a:t>
            </a:r>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Office 365 direct API Endpoints</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Direct API endpoints for all the Office 365 Services may also be invoked</a:t>
            </a:r>
          </a:p>
          <a:p>
            <a:r>
              <a:rPr lang="en-US" sz="2400" dirty="0"/>
              <a:t>	Outlook, OneDrive, OneNote, etc.</a:t>
            </a:r>
          </a:p>
          <a:p>
            <a:endParaRPr lang="en-US" sz="2400" dirty="0"/>
          </a:p>
          <a:p>
            <a:r>
              <a:rPr lang="en-US" sz="2400" dirty="0"/>
              <a:t>Direct endpoints have new functionality before it is exposed via the Graph API</a:t>
            </a:r>
          </a:p>
          <a:p>
            <a:r>
              <a:rPr lang="en-US" sz="2400" dirty="0"/>
              <a:t>	Examples:</a:t>
            </a:r>
          </a:p>
          <a:p>
            <a:r>
              <a:rPr lang="en-US" sz="2400" dirty="0"/>
              <a:t>		Outlook web hooks</a:t>
            </a:r>
          </a:p>
          <a:p>
            <a:r>
              <a:rPr lang="en-US" sz="2400" dirty="0"/>
              <a:t>		Time zone on calendar</a:t>
            </a:r>
          </a:p>
        </p:txBody>
      </p:sp>
    </p:spTree>
    <p:extLst>
      <p:ext uri="{BB962C8B-B14F-4D97-AF65-F5344CB8AC3E}">
        <p14:creationId xmlns:p14="http://schemas.microsoft.com/office/powerpoint/2010/main" val="2018699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a:xfrm>
            <a:off x="465138" y="1919804"/>
            <a:ext cx="11533187" cy="3582519"/>
          </a:xfrm>
        </p:spPr>
        <p:txBody>
          <a:bodyPr/>
          <a:lstStyle/>
          <a:p>
            <a:pPr lvl="1"/>
            <a:r>
              <a:rPr lang="en-US" sz="2400" dirty="0"/>
              <a:t>Sign users in using OpenID Connect</a:t>
            </a:r>
          </a:p>
          <a:p>
            <a:pPr lvl="1"/>
            <a:endParaRPr lang="en-US" sz="2400" dirty="0"/>
          </a:p>
          <a:p>
            <a:pPr lvl="1"/>
            <a:r>
              <a:rPr lang="en-US" sz="2400" dirty="0"/>
              <a:t>Azure AD and Office 365 services</a:t>
            </a:r>
          </a:p>
          <a:p>
            <a:pPr lvl="1"/>
            <a:endParaRPr lang="en-US" sz="2400" dirty="0"/>
          </a:p>
          <a:p>
            <a:pPr lvl="1"/>
            <a:r>
              <a:rPr lang="en-US" sz="2400" dirty="0"/>
              <a:t>Supports MFA and federated user sign-in</a:t>
            </a:r>
          </a:p>
          <a:p>
            <a:pPr lvl="1"/>
            <a:endParaRPr lang="en-US" sz="2400" dirty="0"/>
          </a:p>
          <a:p>
            <a:pPr lvl="1"/>
            <a:r>
              <a:rPr lang="en-US" sz="2400" dirty="0"/>
              <a:t>Device apps, web sites, SPAs, and service apps</a:t>
            </a:r>
          </a:p>
          <a:p>
            <a:pPr lvl="1"/>
            <a:endParaRPr lang="en-US" sz="2400" dirty="0"/>
          </a:p>
          <a:p>
            <a:pPr lvl="1"/>
            <a:r>
              <a:rPr lang="en-US" sz="2400"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Common consent</a:t>
            </a:r>
            <a:endParaRPr lang="en-US" dirty="0"/>
          </a:p>
        </p:txBody>
      </p:sp>
      <p:sp>
        <p:nvSpPr>
          <p:cNvPr id="26" name="Text Placeholder 25">
            <a:extLst>
              <a:ext uri="{FF2B5EF4-FFF2-40B4-BE49-F238E27FC236}">
                <a16:creationId xmlns:a16="http://schemas.microsoft.com/office/drawing/2014/main" id="{A254708E-14D8-8344-958E-31C906D4D756}"/>
              </a:ext>
            </a:extLst>
          </p:cNvPr>
          <p:cNvSpPr>
            <a:spLocks noGrp="1"/>
          </p:cNvSpPr>
          <p:nvPr>
            <p:ph type="body" sz="quarter" idx="11"/>
          </p:nvPr>
        </p:nvSpPr>
        <p:spPr>
          <a:xfrm>
            <a:off x="465138" y="2005456"/>
            <a:ext cx="5653087" cy="2086084"/>
          </a:xfrm>
        </p:spPr>
        <p:txBody>
          <a:bodyPr/>
          <a:lstStyle/>
          <a:p>
            <a:pPr marL="285750" indent="-285750">
              <a:buFont typeface="Arial" panose="020B0604020202020204" pitchFamily="34" charset="0"/>
              <a:buChar char="•"/>
            </a:pPr>
            <a:r>
              <a:rPr lang="en-US" dirty="0"/>
              <a:t>Single </a:t>
            </a:r>
            <a:r>
              <a:rPr lang="en-US" dirty="0" err="1"/>
              <a:t>auth</a:t>
            </a:r>
            <a:r>
              <a:rPr lang="en-US" dirty="0"/>
              <a:t> flow for accessing all O365 services</a:t>
            </a:r>
          </a:p>
          <a:p>
            <a:pPr marL="285750" indent="-285750">
              <a:buFont typeface="Arial" panose="020B0604020202020204" pitchFamily="34" charset="0"/>
              <a:buChar char="•"/>
            </a:pPr>
            <a:r>
              <a:rPr lang="en-US" dirty="0"/>
              <a:t>Admin and end-user consent</a:t>
            </a:r>
          </a:p>
          <a:p>
            <a:pPr marL="285750" indent="-285750">
              <a:buFont typeface="Arial" panose="020B0604020202020204" pitchFamily="34" charset="0"/>
              <a:buChar char="•"/>
            </a:pPr>
            <a:r>
              <a:rPr lang="en-US" dirty="0"/>
              <a:t>Secure protocol</a:t>
            </a:r>
          </a:p>
          <a:p>
            <a:pPr marL="285750" lvl="1" indent="-285750">
              <a:buFont typeface="Arial" panose="020B0604020202020204" pitchFamily="34" charset="0"/>
              <a:buChar char="•"/>
            </a:pPr>
            <a:r>
              <a:rPr lang="en-US" dirty="0"/>
              <a:t>OpenID Connect and OAuth 2.0</a:t>
            </a:r>
          </a:p>
          <a:p>
            <a:pPr marL="285750" lvl="1" indent="-285750">
              <a:buFont typeface="Arial" panose="020B0604020202020204" pitchFamily="34" charset="0"/>
              <a:buChar char="•"/>
            </a:pPr>
            <a:r>
              <a:rPr lang="en-US" dirty="0"/>
              <a:t>No capturing user credentials</a:t>
            </a:r>
          </a:p>
          <a:p>
            <a:pPr marL="285750" lvl="1" indent="-285750">
              <a:buFont typeface="Arial" panose="020B0604020202020204" pitchFamily="34" charset="0"/>
              <a:buChar char="•"/>
            </a:pPr>
            <a:r>
              <a:rPr lang="en-US" dirty="0"/>
              <a:t>Fine-grained access scopes</a:t>
            </a:r>
          </a:p>
          <a:p>
            <a:pPr marL="285750" lvl="1" indent="-285750">
              <a:buFont typeface="Arial" panose="020B0604020202020204" pitchFamily="34" charset="0"/>
              <a:buChar char="•"/>
            </a:pPr>
            <a:r>
              <a:rPr lang="en-US" dirty="0"/>
              <a:t>Long-term access through refresh tokens</a:t>
            </a:r>
          </a:p>
        </p:txBody>
      </p:sp>
      <p:sp>
        <p:nvSpPr>
          <p:cNvPr id="27" name="Text Placeholder 26">
            <a:extLst>
              <a:ext uri="{FF2B5EF4-FFF2-40B4-BE49-F238E27FC236}">
                <a16:creationId xmlns:a16="http://schemas.microsoft.com/office/drawing/2014/main" id="{7A830AEE-F820-124B-8557-1E9E26D51EC4}"/>
              </a:ext>
            </a:extLst>
          </p:cNvPr>
          <p:cNvSpPr>
            <a:spLocks noGrp="1"/>
          </p:cNvSpPr>
          <p:nvPr>
            <p:ph type="body" sz="quarter" idx="12"/>
          </p:nvPr>
        </p:nvSpPr>
        <p:spPr/>
        <p:txBody>
          <a:bodyPr/>
          <a:lstStyle/>
          <a:p>
            <a:endParaRPr lang="en-US" dirty="0"/>
          </a:p>
        </p:txBody>
      </p:sp>
      <p:sp>
        <p:nvSpPr>
          <p:cNvPr id="6" name="Text Placeholder 2"/>
          <p:cNvSpPr txBox="1">
            <a:spLocks/>
          </p:cNvSpPr>
          <p:nvPr/>
        </p:nvSpPr>
        <p:spPr>
          <a:xfrm>
            <a:off x="269241" y="1189178"/>
            <a:ext cx="6497630" cy="5417010"/>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spcBef>
                <a:spcPts val="2400"/>
              </a:spcBef>
            </a:pPr>
            <a:endParaRPr lang="en-US" sz="2400" dirty="0"/>
          </a:p>
        </p:txBody>
      </p:sp>
      <p:pic>
        <p:nvPicPr>
          <p:cNvPr id="29" name="Picture 28">
            <a:extLst>
              <a:ext uri="{FF2B5EF4-FFF2-40B4-BE49-F238E27FC236}">
                <a16:creationId xmlns:a16="http://schemas.microsoft.com/office/drawing/2014/main" id="{84B433D9-1E8E-8048-B99A-80C4CBFEF17F}"/>
              </a:ext>
            </a:extLst>
          </p:cNvPr>
          <p:cNvPicPr>
            <a:picLocks noChangeAspect="1"/>
          </p:cNvPicPr>
          <p:nvPr/>
        </p:nvPicPr>
        <p:blipFill>
          <a:blip r:embed="rId2"/>
          <a:stretch>
            <a:fillRect/>
          </a:stretch>
        </p:blipFill>
        <p:spPr>
          <a:xfrm>
            <a:off x="6577806" y="758544"/>
            <a:ext cx="5207000" cy="5638800"/>
          </a:xfrm>
          <a:prstGeom prst="rect">
            <a:avLst/>
          </a:prstGeom>
        </p:spPr>
      </p:pic>
    </p:spTree>
    <p:extLst>
      <p:ext uri="{BB962C8B-B14F-4D97-AF65-F5344CB8AC3E}">
        <p14:creationId xmlns:p14="http://schemas.microsoft.com/office/powerpoint/2010/main" val="10548270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39769-41C5-D04A-B092-D1E8EF759EA3}"/>
              </a:ext>
            </a:extLst>
          </p:cNvPr>
          <p:cNvSpPr>
            <a:spLocks noGrp="1"/>
          </p:cNvSpPr>
          <p:nvPr>
            <p:ph type="title"/>
          </p:nvPr>
        </p:nvSpPr>
        <p:spPr/>
        <p:txBody>
          <a:bodyPr/>
          <a:lstStyle/>
          <a:p>
            <a:r>
              <a:rPr lang="en-US" dirty="0"/>
              <a:t>Authentication Options</a:t>
            </a:r>
          </a:p>
        </p:txBody>
      </p:sp>
      <p:sp>
        <p:nvSpPr>
          <p:cNvPr id="5" name="Text Placeholder 4">
            <a:extLst>
              <a:ext uri="{FF2B5EF4-FFF2-40B4-BE49-F238E27FC236}">
                <a16:creationId xmlns:a16="http://schemas.microsoft.com/office/drawing/2014/main" id="{71C1175B-6513-2B44-9ECA-061B0E0F5783}"/>
              </a:ext>
            </a:extLst>
          </p:cNvPr>
          <p:cNvSpPr>
            <a:spLocks noGrp="1"/>
          </p:cNvSpPr>
          <p:nvPr>
            <p:ph type="body" sz="quarter" idx="10"/>
          </p:nvPr>
        </p:nvSpPr>
        <p:spPr>
          <a:xfrm>
            <a:off x="465138" y="1919804"/>
            <a:ext cx="11533187" cy="2154436"/>
          </a:xfrm>
        </p:spPr>
        <p:txBody>
          <a:bodyPr/>
          <a:lstStyle/>
          <a:p>
            <a:r>
              <a:rPr lang="en-US" sz="2400" b="1" dirty="0"/>
              <a:t>Azure AD only</a:t>
            </a:r>
          </a:p>
          <a:p>
            <a:r>
              <a:rPr lang="en-US" dirty="0"/>
              <a:t>Separate </a:t>
            </a:r>
            <a:r>
              <a:rPr lang="en-US" dirty="0" err="1"/>
              <a:t>auth</a:t>
            </a:r>
            <a:r>
              <a:rPr lang="en-US" dirty="0"/>
              <a:t> flow supports Azure AD accounts only</a:t>
            </a:r>
          </a:p>
          <a:p>
            <a:endParaRPr lang="en-US" dirty="0"/>
          </a:p>
          <a:p>
            <a:r>
              <a:rPr lang="en-US" sz="2400" b="1" dirty="0"/>
              <a:t>Azure AD and Microsoft Accounts</a:t>
            </a:r>
          </a:p>
          <a:p>
            <a:r>
              <a:rPr lang="en-US" dirty="0"/>
              <a:t>Converged </a:t>
            </a:r>
            <a:r>
              <a:rPr lang="en-US" dirty="0" err="1"/>
              <a:t>auth</a:t>
            </a:r>
            <a:r>
              <a:rPr lang="en-US" dirty="0"/>
              <a:t> flow supports Azure AD accounts and Microsoft accounts (</a:t>
            </a:r>
            <a:r>
              <a:rPr lang="en-US" dirty="0" err="1"/>
              <a:t>LiveID</a:t>
            </a:r>
            <a:r>
              <a:rPr lang="en-US" dirty="0"/>
              <a:t> - </a:t>
            </a:r>
            <a:r>
              <a:rPr lang="en-US" dirty="0" err="1"/>
              <a:t>hotmail.com</a:t>
            </a:r>
            <a:r>
              <a:rPr lang="en-US" dirty="0"/>
              <a:t>, etc.)</a:t>
            </a:r>
          </a:p>
          <a:p>
            <a:endParaRPr lang="en-US" dirty="0"/>
          </a:p>
        </p:txBody>
      </p:sp>
    </p:spTree>
    <p:extLst>
      <p:ext uri="{BB962C8B-B14F-4D97-AF65-F5344CB8AC3E}">
        <p14:creationId xmlns:p14="http://schemas.microsoft.com/office/powerpoint/2010/main" val="28437764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2.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6C2E3007-D8DF-4D50-A44F-B33845BF0FAE}">
  <ds:schemaRefs>
    <ds:schemaRef ds:uri="http://schemas.microsoft.com/edu/athena"/>
  </ds:schemaRefs>
</ds:datastoreItem>
</file>

<file path=customXml/itemProps2.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1125</Words>
  <Application>Microsoft Macintosh PowerPoint</Application>
  <PresentationFormat>Custom</PresentationFormat>
  <Paragraphs>163</Paragraphs>
  <Slides>16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Segoe UI</vt:lpstr>
      <vt:lpstr>Segoe UI Light</vt:lpstr>
      <vt:lpstr>Segoe UI Semibold</vt:lpstr>
      <vt:lpstr>Segoe UI Semilight</vt:lpstr>
      <vt:lpstr>Wingdings</vt:lpstr>
      <vt:lpstr>Office 365 PPT Template - 2017</vt:lpstr>
      <vt:lpstr>Build MVC apps with the Microsoft Graph .NET SDK</vt:lpstr>
      <vt:lpstr>Building Microsoft  Graph applications</vt:lpstr>
      <vt:lpstr>Microsoft 365 Platform</vt:lpstr>
      <vt:lpstr>Microsoft Graph Gateway to your data in the Microsoft-cloud  </vt:lpstr>
      <vt:lpstr>Microsoft Graph, gateway to Office 365</vt:lpstr>
      <vt:lpstr>Office 365 direct API Endpoints</vt:lpstr>
      <vt:lpstr>Single authentication flow for Office 365</vt:lpstr>
      <vt:lpstr>Common consent</vt:lpstr>
      <vt:lpstr>Authentication Options</vt:lpstr>
      <vt:lpstr>Microsoft Account + Azure AD</vt:lpstr>
      <vt:lpstr>Creating an ASP.NET web application configured with MSAL &amp; OWIN middleware for authentication with Azure AD</vt:lpstr>
      <vt:lpstr>Create ASP.NET MVC Web Application</vt:lpstr>
      <vt:lpstr>Install NuGet Packages</vt:lpstr>
      <vt:lpstr>Demo</vt:lpstr>
      <vt:lpstr>Thank you.</vt:lpstr>
      <vt:lpstr>PowerPoint Presentation</vt:lpstr>
    </vt:vector>
  </TitlesOfParts>
  <Manager/>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2018-06-23T01:59:41Z</dcterms:modified>
</cp:coreProperties>
</file>